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5"/>
  </p:notesMasterIdLst>
  <p:sldIdLst>
    <p:sldId id="259" r:id="rId2"/>
    <p:sldId id="448" r:id="rId3"/>
    <p:sldId id="449" r:id="rId4"/>
    <p:sldId id="450" r:id="rId5"/>
    <p:sldId id="451" r:id="rId6"/>
    <p:sldId id="452" r:id="rId7"/>
    <p:sldId id="454" r:id="rId8"/>
    <p:sldId id="453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3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3" r:id="rId29"/>
    <p:sldId id="478" r:id="rId30"/>
    <p:sldId id="474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260" r:id="rId39"/>
    <p:sldId id="261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496" r:id="rId62"/>
    <p:sldId id="498" r:id="rId63"/>
    <p:sldId id="499" r:id="rId6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Playfair Display" panose="020B0600000101010101" charset="0"/>
      <p:regular r:id="rId68"/>
      <p:bold r:id="rId69"/>
      <p:italic r:id="rId70"/>
      <p:boldItalic r:id="rId71"/>
    </p:embeddedFont>
    <p:embeddedFont>
      <p:font typeface="PT Serif" panose="020B0600000101010101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CA9747-73E5-408A-9015-8839BE04CEA3}">
  <a:tblStyle styleId="{16CA9747-73E5-408A-9015-8839BE04CE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1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56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0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55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1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6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02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8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13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02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77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3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4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64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70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90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95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0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562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2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51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625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94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221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03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01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110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02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20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42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870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97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693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3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50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9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133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25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96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72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364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83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60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36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255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314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85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16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276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034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1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68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639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55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97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7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0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987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36250" y="1321393"/>
            <a:ext cx="871500" cy="868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593400" y="1391925"/>
            <a:ext cx="1957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6000">
              <a:solidFill>
                <a:srgbClr val="B7B7B7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#2. </a:t>
            </a:r>
            <a:r>
              <a:rPr lang="ko-KR" altLang="en-US" sz="2400" dirty="0"/>
              <a:t>우리의 목표 지능</a:t>
            </a:r>
            <a:r>
              <a:rPr lang="en-US" altLang="ko-KR" sz="2400" dirty="0"/>
              <a:t>, </a:t>
            </a:r>
            <a:r>
              <a:rPr lang="ko-KR" altLang="en-US" sz="2400" dirty="0"/>
              <a:t>우리가 배울 인공</a:t>
            </a:r>
            <a:r>
              <a:rPr lang="en-US" altLang="ko-KR" sz="2400" dirty="0"/>
              <a:t> </a:t>
            </a:r>
            <a:endParaRPr sz="24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39FB97-EFB2-4432-A6A8-C3757034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57" y="700482"/>
            <a:ext cx="3116686" cy="33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619700" y="226700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“reaction” == “intelligence” 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2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11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파라미터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en-US" altLang="ko-KR" sz="2800" dirty="0">
                <a:solidFill>
                  <a:srgbClr val="FF0000"/>
                </a:solidFill>
              </a:rPr>
              <a:t>output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6271897-8CAB-47B6-9DE1-6756683187E0}"/>
              </a:ext>
            </a:extLst>
          </p:cNvPr>
          <p:cNvSpPr txBox="1">
            <a:spLocks/>
          </p:cNvSpPr>
          <p:nvPr/>
        </p:nvSpPr>
        <p:spPr>
          <a:xfrm>
            <a:off x="1619700" y="2571750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“..</a:t>
            </a:r>
            <a:r>
              <a:rPr lang="ko-KR" altLang="en-US" sz="2800" dirty="0">
                <a:solidFill>
                  <a:schemeClr val="tx1"/>
                </a:solidFill>
              </a:rPr>
              <a:t>이거 </a:t>
            </a:r>
            <a:r>
              <a:rPr lang="ko-KR" altLang="en-US" sz="2800" dirty="0">
                <a:solidFill>
                  <a:srgbClr val="FF0000"/>
                </a:solidFill>
              </a:rPr>
              <a:t>함수</a:t>
            </a:r>
            <a:r>
              <a:rPr lang="ko-KR" altLang="en-US" sz="2800" dirty="0">
                <a:solidFill>
                  <a:schemeClr val="tx1"/>
                </a:solidFill>
              </a:rPr>
              <a:t> 아님</a:t>
            </a:r>
            <a:r>
              <a:rPr lang="en-US" altLang="ko-KR" sz="2800" dirty="0">
                <a:solidFill>
                  <a:schemeClr val="tx1"/>
                </a:solidFill>
              </a:rPr>
              <a:t>?”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E273D-9BA0-4379-82CA-7E1E61DC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9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571750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함수가 인공지능이 아닌 것처럼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어떤 원인에 대해 </a:t>
            </a:r>
            <a:r>
              <a:rPr lang="ko-KR" altLang="en-US" sz="2000" dirty="0">
                <a:solidFill>
                  <a:srgbClr val="FF0000"/>
                </a:solidFill>
              </a:rPr>
              <a:t>복잡한 계산 끝에 결론을 내렸다고 해서 </a:t>
            </a:r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지능</a:t>
            </a:r>
            <a:r>
              <a:rPr lang="en-US" altLang="ko-KR" sz="2000" dirty="0">
                <a:solidFill>
                  <a:srgbClr val="FF0000"/>
                </a:solidFill>
              </a:rPr>
              <a:t>”</a:t>
            </a:r>
            <a:r>
              <a:rPr lang="ko-KR" altLang="en-US" sz="2000" dirty="0">
                <a:solidFill>
                  <a:srgbClr val="FF0000"/>
                </a:solidFill>
              </a:rPr>
              <a:t>이 있다고 말할 수는 없다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68503-0E60-4400-98C3-2EA95C43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95" y="1365178"/>
            <a:ext cx="3242510" cy="21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5B3CE-4564-4696-91B1-DA4C5C767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53" y="989508"/>
            <a:ext cx="5260236" cy="31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1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064924-2A0E-4CA0-991B-4FBD1E55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00" y="1605135"/>
            <a:ext cx="3433799" cy="19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A94C7-F974-42ED-9C67-B98AF3035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5" t="17227" r="21783" b="10698"/>
          <a:stretch/>
        </p:blipFill>
        <p:spPr>
          <a:xfrm>
            <a:off x="2587256" y="942754"/>
            <a:ext cx="4082902" cy="29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4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256A4-B6DC-4EA9-8C33-7FBBB82A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316" y="935716"/>
            <a:ext cx="3272067" cy="32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인공 지능</a:t>
            </a:r>
            <a:endParaRPr sz="28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47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 돼지와는 다르니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지능이 없다고 할 수 있나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No! </a:t>
            </a:r>
            <a:r>
              <a:rPr lang="ko-KR" altLang="en-US" sz="2000" dirty="0">
                <a:solidFill>
                  <a:schemeClr val="tx1"/>
                </a:solidFill>
              </a:rPr>
              <a:t>완벽한 결과는 아닐지라도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발전하고 있다</a:t>
            </a:r>
            <a:r>
              <a:rPr lang="en-US" altLang="ko-KR" sz="2000" dirty="0">
                <a:solidFill>
                  <a:schemeClr val="tx1"/>
                </a:solidFill>
              </a:rPr>
              <a:t>!!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점점 더 </a:t>
            </a:r>
            <a:r>
              <a:rPr lang="ko-KR" altLang="en-US" sz="2000" dirty="0">
                <a:solidFill>
                  <a:srgbClr val="FF0000"/>
                </a:solidFill>
              </a:rPr>
              <a:t>정답에 가까워지고</a:t>
            </a:r>
            <a:r>
              <a:rPr lang="ko-KR" altLang="en-US" sz="2000" dirty="0">
                <a:solidFill>
                  <a:schemeClr val="tx1"/>
                </a:solidFill>
              </a:rPr>
              <a:t> 있다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학습</a:t>
            </a:r>
            <a:r>
              <a:rPr lang="ko-KR" altLang="en-US" sz="2000" dirty="0">
                <a:solidFill>
                  <a:schemeClr val="tx1"/>
                </a:solidFill>
              </a:rPr>
              <a:t>하고있다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675183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464829AD-CAD0-489B-817E-460A62D6696B}"/>
              </a:ext>
            </a:extLst>
          </p:cNvPr>
          <p:cNvSpPr txBox="1">
            <a:spLocks/>
          </p:cNvSpPr>
          <p:nvPr/>
        </p:nvSpPr>
        <p:spPr>
          <a:xfrm>
            <a:off x="1619700" y="2454848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800" dirty="0"/>
              <a:t>스스로 </a:t>
            </a:r>
            <a:r>
              <a:rPr lang="ko-KR" altLang="en-US" sz="2800" b="1" dirty="0">
                <a:solidFill>
                  <a:srgbClr val="FF0000"/>
                </a:solidFill>
              </a:rPr>
              <a:t>학습</a:t>
            </a:r>
            <a:r>
              <a:rPr lang="ko-KR" altLang="en-US" sz="2800" dirty="0"/>
              <a:t>하는 것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0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Deep </a:t>
            </a:r>
            <a:r>
              <a:rPr lang="en-US" altLang="ko-KR" sz="2800" b="1" dirty="0">
                <a:solidFill>
                  <a:srgbClr val="FF0000"/>
                </a:solidFill>
              </a:rPr>
              <a:t>Learning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84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그래서</a:t>
            </a:r>
            <a:r>
              <a:rPr lang="en-US" altLang="ko-KR" sz="2800" dirty="0"/>
              <a:t>, </a:t>
            </a:r>
            <a:r>
              <a:rPr lang="ko-KR" altLang="en-US" sz="2800" dirty="0"/>
              <a:t>우리가 배울 인공</a:t>
            </a:r>
            <a:r>
              <a:rPr lang="ko-KR" altLang="en-US" sz="2800" b="1" dirty="0">
                <a:solidFill>
                  <a:srgbClr val="FF0000"/>
                </a:solidFill>
              </a:rPr>
              <a:t>지능</a:t>
            </a:r>
            <a:r>
              <a:rPr lang="ko-KR" altLang="en-US" sz="2800" dirty="0"/>
              <a:t>은</a:t>
            </a:r>
            <a:r>
              <a:rPr lang="en-US" altLang="ko-KR" sz="2800" dirty="0"/>
              <a:t>?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41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01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strike="sngStrike" dirty="0">
                <a:solidFill>
                  <a:schemeClr val="tx1"/>
                </a:solidFill>
              </a:rPr>
              <a:t>외부의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자극</a:t>
            </a:r>
            <a:r>
              <a:rPr lang="ko-KR" altLang="en-US" sz="2800" strike="sngStrike" dirty="0">
                <a:solidFill>
                  <a:schemeClr val="tx1"/>
                </a:solidFill>
              </a:rPr>
              <a:t>에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반응</a:t>
            </a:r>
            <a:r>
              <a:rPr lang="en-US" altLang="ko-KR" sz="2800" strike="sngStrike" dirty="0">
                <a:solidFill>
                  <a:schemeClr val="tx1"/>
                </a:solidFill>
              </a:rPr>
              <a:t>?</a:t>
            </a:r>
            <a:endParaRPr sz="2800" strike="sngStrike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366287" y="2181917"/>
            <a:ext cx="6411426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외부의 자극에 반응을 </a:t>
            </a:r>
            <a:r>
              <a:rPr lang="ko-KR" altLang="en-US" sz="1800" dirty="0">
                <a:solidFill>
                  <a:srgbClr val="FF0000"/>
                </a:solidFill>
              </a:rPr>
              <a:t>스스로 만드는 것</a:t>
            </a:r>
          </a:p>
        </p:txBody>
      </p:sp>
    </p:spTree>
    <p:extLst>
      <p:ext uri="{BB962C8B-B14F-4D97-AF65-F5344CB8AC3E}">
        <p14:creationId xmlns:p14="http://schemas.microsoft.com/office/powerpoint/2010/main" val="125516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strike="sngStrike" dirty="0">
                <a:solidFill>
                  <a:schemeClr val="tx1"/>
                </a:solidFill>
              </a:rPr>
              <a:t>외부의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자극</a:t>
            </a:r>
            <a:r>
              <a:rPr lang="ko-KR" altLang="en-US" sz="2800" strike="sngStrike" dirty="0">
                <a:solidFill>
                  <a:schemeClr val="tx1"/>
                </a:solidFill>
              </a:rPr>
              <a:t>에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반응</a:t>
            </a:r>
            <a:r>
              <a:rPr lang="en-US" altLang="ko-KR" sz="2800" strike="sngStrike" dirty="0">
                <a:solidFill>
                  <a:schemeClr val="tx1"/>
                </a:solidFill>
              </a:rPr>
              <a:t>?</a:t>
            </a:r>
            <a:endParaRPr sz="2800" strike="sngStrike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366287" y="2181917"/>
            <a:ext cx="6411426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외부의 자극에 반응을 </a:t>
            </a:r>
            <a:r>
              <a:rPr lang="ko-KR" altLang="en-US" sz="1800" dirty="0">
                <a:solidFill>
                  <a:srgbClr val="FF0000"/>
                </a:solidFill>
              </a:rPr>
              <a:t>스스로 </a:t>
            </a:r>
            <a:r>
              <a:rPr lang="ko-KR" altLang="en-US" sz="1800" b="1" u="sng" dirty="0">
                <a:solidFill>
                  <a:srgbClr val="FF0000"/>
                </a:solidFill>
              </a:rPr>
              <a:t>점차 정답에 근접하게</a:t>
            </a:r>
            <a:r>
              <a:rPr lang="ko-KR" altLang="en-US" sz="1800" dirty="0">
                <a:solidFill>
                  <a:srgbClr val="FF0000"/>
                </a:solidFill>
              </a:rPr>
              <a:t> 만드는 것</a:t>
            </a:r>
          </a:p>
        </p:txBody>
      </p:sp>
    </p:spTree>
    <p:extLst>
      <p:ext uri="{BB962C8B-B14F-4D97-AF65-F5344CB8AC3E}">
        <p14:creationId xmlns:p14="http://schemas.microsoft.com/office/powerpoint/2010/main" val="37161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인공 </a:t>
            </a:r>
            <a:r>
              <a:rPr lang="ko-KR" altLang="en-US" sz="2800" dirty="0">
                <a:solidFill>
                  <a:srgbClr val="FF0000"/>
                </a:solidFill>
              </a:rPr>
              <a:t>지능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049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5103B47-16FA-4046-A9A2-662B049A9CB6}"/>
              </a:ext>
            </a:extLst>
          </p:cNvPr>
          <p:cNvSpPr/>
          <p:nvPr/>
        </p:nvSpPr>
        <p:spPr>
          <a:xfrm>
            <a:off x="6436242" y="2636874"/>
            <a:ext cx="2771553" cy="2204484"/>
          </a:xfrm>
          <a:custGeom>
            <a:avLst/>
            <a:gdLst>
              <a:gd name="connsiteX0" fmla="*/ 0 w 2771553"/>
              <a:gd name="connsiteY0" fmla="*/ 2204484 h 2204484"/>
              <a:gd name="connsiteX1" fmla="*/ 7088 w 2771553"/>
              <a:gd name="connsiteY1" fmla="*/ 2105247 h 2204484"/>
              <a:gd name="connsiteX2" fmla="*/ 14177 w 2771553"/>
              <a:gd name="connsiteY2" fmla="*/ 2076893 h 2204484"/>
              <a:gd name="connsiteX3" fmla="*/ 21265 w 2771553"/>
              <a:gd name="connsiteY3" fmla="*/ 2027275 h 2204484"/>
              <a:gd name="connsiteX4" fmla="*/ 35442 w 2771553"/>
              <a:gd name="connsiteY4" fmla="*/ 1956391 h 2204484"/>
              <a:gd name="connsiteX5" fmla="*/ 49618 w 2771553"/>
              <a:gd name="connsiteY5" fmla="*/ 1935126 h 2204484"/>
              <a:gd name="connsiteX6" fmla="*/ 70884 w 2771553"/>
              <a:gd name="connsiteY6" fmla="*/ 1871331 h 2204484"/>
              <a:gd name="connsiteX7" fmla="*/ 120502 w 2771553"/>
              <a:gd name="connsiteY7" fmla="*/ 1800447 h 2204484"/>
              <a:gd name="connsiteX8" fmla="*/ 233916 w 2771553"/>
              <a:gd name="connsiteY8" fmla="*/ 1601973 h 2204484"/>
              <a:gd name="connsiteX9" fmla="*/ 375684 w 2771553"/>
              <a:gd name="connsiteY9" fmla="*/ 1431852 h 2204484"/>
              <a:gd name="connsiteX10" fmla="*/ 418214 w 2771553"/>
              <a:gd name="connsiteY10" fmla="*/ 1368056 h 2204484"/>
              <a:gd name="connsiteX11" fmla="*/ 616688 w 2771553"/>
              <a:gd name="connsiteY11" fmla="*/ 1134140 h 2204484"/>
              <a:gd name="connsiteX12" fmla="*/ 758456 w 2771553"/>
              <a:gd name="connsiteY12" fmla="*/ 992373 h 2204484"/>
              <a:gd name="connsiteX13" fmla="*/ 850605 w 2771553"/>
              <a:gd name="connsiteY13" fmla="*/ 914400 h 2204484"/>
              <a:gd name="connsiteX14" fmla="*/ 935665 w 2771553"/>
              <a:gd name="connsiteY14" fmla="*/ 829340 h 2204484"/>
              <a:gd name="connsiteX15" fmla="*/ 1013637 w 2771553"/>
              <a:gd name="connsiteY15" fmla="*/ 765545 h 2204484"/>
              <a:gd name="connsiteX16" fmla="*/ 1127051 w 2771553"/>
              <a:gd name="connsiteY16" fmla="*/ 659219 h 2204484"/>
              <a:gd name="connsiteX17" fmla="*/ 1176670 w 2771553"/>
              <a:gd name="connsiteY17" fmla="*/ 630866 h 2204484"/>
              <a:gd name="connsiteX18" fmla="*/ 1290084 w 2771553"/>
              <a:gd name="connsiteY18" fmla="*/ 538717 h 2204484"/>
              <a:gd name="connsiteX19" fmla="*/ 1339702 w 2771553"/>
              <a:gd name="connsiteY19" fmla="*/ 510363 h 2204484"/>
              <a:gd name="connsiteX20" fmla="*/ 1531088 w 2771553"/>
              <a:gd name="connsiteY20" fmla="*/ 347331 h 2204484"/>
              <a:gd name="connsiteX21" fmla="*/ 1580707 w 2771553"/>
              <a:gd name="connsiteY21" fmla="*/ 304800 h 2204484"/>
              <a:gd name="connsiteX22" fmla="*/ 1701209 w 2771553"/>
              <a:gd name="connsiteY22" fmla="*/ 219740 h 2204484"/>
              <a:gd name="connsiteX23" fmla="*/ 1757916 w 2771553"/>
              <a:gd name="connsiteY23" fmla="*/ 191386 h 2204484"/>
              <a:gd name="connsiteX24" fmla="*/ 1949302 w 2771553"/>
              <a:gd name="connsiteY24" fmla="*/ 106326 h 2204484"/>
              <a:gd name="connsiteX25" fmla="*/ 1998921 w 2771553"/>
              <a:gd name="connsiteY25" fmla="*/ 92149 h 2204484"/>
              <a:gd name="connsiteX26" fmla="*/ 2190307 w 2771553"/>
              <a:gd name="connsiteY26" fmla="*/ 49619 h 2204484"/>
              <a:gd name="connsiteX27" fmla="*/ 2239925 w 2771553"/>
              <a:gd name="connsiteY27" fmla="*/ 42531 h 2204484"/>
              <a:gd name="connsiteX28" fmla="*/ 2275367 w 2771553"/>
              <a:gd name="connsiteY28" fmla="*/ 35442 h 2204484"/>
              <a:gd name="connsiteX29" fmla="*/ 2353339 w 2771553"/>
              <a:gd name="connsiteY29" fmla="*/ 28354 h 2204484"/>
              <a:gd name="connsiteX30" fmla="*/ 2480930 w 2771553"/>
              <a:gd name="connsiteY30" fmla="*/ 7089 h 2204484"/>
              <a:gd name="connsiteX31" fmla="*/ 2544725 w 2771553"/>
              <a:gd name="connsiteY31" fmla="*/ 0 h 2204484"/>
              <a:gd name="connsiteX32" fmla="*/ 2750288 w 2771553"/>
              <a:gd name="connsiteY32" fmla="*/ 7089 h 2204484"/>
              <a:gd name="connsiteX33" fmla="*/ 2771553 w 2771553"/>
              <a:gd name="connsiteY33" fmla="*/ 14177 h 220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71553" h="2204484">
                <a:moveTo>
                  <a:pt x="0" y="2204484"/>
                </a:moveTo>
                <a:cubicBezTo>
                  <a:pt x="2363" y="2171405"/>
                  <a:pt x="3426" y="2138207"/>
                  <a:pt x="7088" y="2105247"/>
                </a:cubicBezTo>
                <a:cubicBezTo>
                  <a:pt x="8164" y="2095564"/>
                  <a:pt x="12434" y="2086478"/>
                  <a:pt x="14177" y="2076893"/>
                </a:cubicBezTo>
                <a:cubicBezTo>
                  <a:pt x="17166" y="2060455"/>
                  <a:pt x="18725" y="2043788"/>
                  <a:pt x="21265" y="2027275"/>
                </a:cubicBezTo>
                <a:cubicBezTo>
                  <a:pt x="22673" y="2018122"/>
                  <a:pt x="29803" y="1969549"/>
                  <a:pt x="35442" y="1956391"/>
                </a:cubicBezTo>
                <a:cubicBezTo>
                  <a:pt x="38798" y="1948561"/>
                  <a:pt x="46341" y="1942990"/>
                  <a:pt x="49618" y="1935126"/>
                </a:cubicBezTo>
                <a:cubicBezTo>
                  <a:pt x="58239" y="1914435"/>
                  <a:pt x="62054" y="1891934"/>
                  <a:pt x="70884" y="1871331"/>
                </a:cubicBezTo>
                <a:cubicBezTo>
                  <a:pt x="93894" y="1817643"/>
                  <a:pt x="90174" y="1852437"/>
                  <a:pt x="120502" y="1800447"/>
                </a:cubicBezTo>
                <a:cubicBezTo>
                  <a:pt x="215668" y="1637305"/>
                  <a:pt x="157009" y="1710925"/>
                  <a:pt x="233916" y="1601973"/>
                </a:cubicBezTo>
                <a:cubicBezTo>
                  <a:pt x="304967" y="1501317"/>
                  <a:pt x="264329" y="1571046"/>
                  <a:pt x="375684" y="1431852"/>
                </a:cubicBezTo>
                <a:cubicBezTo>
                  <a:pt x="391650" y="1411895"/>
                  <a:pt x="403250" y="1388775"/>
                  <a:pt x="418214" y="1368056"/>
                </a:cubicBezTo>
                <a:cubicBezTo>
                  <a:pt x="467315" y="1300069"/>
                  <a:pt x="580929" y="1169899"/>
                  <a:pt x="616688" y="1134140"/>
                </a:cubicBezTo>
                <a:cubicBezTo>
                  <a:pt x="663944" y="1086884"/>
                  <a:pt x="707439" y="1035541"/>
                  <a:pt x="758456" y="992373"/>
                </a:cubicBezTo>
                <a:cubicBezTo>
                  <a:pt x="789172" y="966382"/>
                  <a:pt x="822153" y="942852"/>
                  <a:pt x="850605" y="914400"/>
                </a:cubicBezTo>
                <a:cubicBezTo>
                  <a:pt x="878958" y="886047"/>
                  <a:pt x="906053" y="856377"/>
                  <a:pt x="935665" y="829340"/>
                </a:cubicBezTo>
                <a:cubicBezTo>
                  <a:pt x="960464" y="806697"/>
                  <a:pt x="989138" y="788513"/>
                  <a:pt x="1013637" y="765545"/>
                </a:cubicBezTo>
                <a:cubicBezTo>
                  <a:pt x="1051442" y="730103"/>
                  <a:pt x="1087100" y="692222"/>
                  <a:pt x="1127051" y="659219"/>
                </a:cubicBezTo>
                <a:cubicBezTo>
                  <a:pt x="1141737" y="647087"/>
                  <a:pt x="1161351" y="642189"/>
                  <a:pt x="1176670" y="630866"/>
                </a:cubicBezTo>
                <a:cubicBezTo>
                  <a:pt x="1215842" y="601913"/>
                  <a:pt x="1247792" y="562885"/>
                  <a:pt x="1290084" y="538717"/>
                </a:cubicBezTo>
                <a:cubicBezTo>
                  <a:pt x="1306623" y="529266"/>
                  <a:pt x="1324665" y="522058"/>
                  <a:pt x="1339702" y="510363"/>
                </a:cubicBezTo>
                <a:cubicBezTo>
                  <a:pt x="1353974" y="499262"/>
                  <a:pt x="1484991" y="386843"/>
                  <a:pt x="1531088" y="347331"/>
                </a:cubicBezTo>
                <a:cubicBezTo>
                  <a:pt x="1547628" y="333154"/>
                  <a:pt x="1562910" y="317363"/>
                  <a:pt x="1580707" y="304800"/>
                </a:cubicBezTo>
                <a:cubicBezTo>
                  <a:pt x="1620874" y="276447"/>
                  <a:pt x="1659798" y="246243"/>
                  <a:pt x="1701209" y="219740"/>
                </a:cubicBezTo>
                <a:cubicBezTo>
                  <a:pt x="1719009" y="208348"/>
                  <a:pt x="1738696" y="200172"/>
                  <a:pt x="1757916" y="191386"/>
                </a:cubicBezTo>
                <a:cubicBezTo>
                  <a:pt x="1821408" y="162361"/>
                  <a:pt x="1882176" y="125505"/>
                  <a:pt x="1949302" y="106326"/>
                </a:cubicBezTo>
                <a:lnTo>
                  <a:pt x="1998921" y="92149"/>
                </a:lnTo>
                <a:cubicBezTo>
                  <a:pt x="2061435" y="75479"/>
                  <a:pt x="2127685" y="61662"/>
                  <a:pt x="2190307" y="49619"/>
                </a:cubicBezTo>
                <a:cubicBezTo>
                  <a:pt x="2206714" y="46464"/>
                  <a:pt x="2223445" y="45278"/>
                  <a:pt x="2239925" y="42531"/>
                </a:cubicBezTo>
                <a:cubicBezTo>
                  <a:pt x="2251809" y="40550"/>
                  <a:pt x="2263412" y="36936"/>
                  <a:pt x="2275367" y="35442"/>
                </a:cubicBezTo>
                <a:cubicBezTo>
                  <a:pt x="2301263" y="32205"/>
                  <a:pt x="2327348" y="30717"/>
                  <a:pt x="2353339" y="28354"/>
                </a:cubicBezTo>
                <a:cubicBezTo>
                  <a:pt x="2412671" y="-1312"/>
                  <a:pt x="2367025" y="16994"/>
                  <a:pt x="2480930" y="7089"/>
                </a:cubicBezTo>
                <a:cubicBezTo>
                  <a:pt x="2502245" y="5235"/>
                  <a:pt x="2523460" y="2363"/>
                  <a:pt x="2544725" y="0"/>
                </a:cubicBezTo>
                <a:cubicBezTo>
                  <a:pt x="2613246" y="2363"/>
                  <a:pt x="2681860" y="2812"/>
                  <a:pt x="2750288" y="7089"/>
                </a:cubicBezTo>
                <a:cubicBezTo>
                  <a:pt x="2757745" y="7555"/>
                  <a:pt x="2771553" y="14177"/>
                  <a:pt x="2771553" y="141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EF8BA9C-6C67-4D5D-A0CA-C085BB33902A}"/>
              </a:ext>
            </a:extLst>
          </p:cNvPr>
          <p:cNvSpPr/>
          <p:nvPr/>
        </p:nvSpPr>
        <p:spPr>
          <a:xfrm>
            <a:off x="8463516" y="3416595"/>
            <a:ext cx="333154" cy="241005"/>
          </a:xfrm>
          <a:custGeom>
            <a:avLst/>
            <a:gdLst>
              <a:gd name="connsiteX0" fmla="*/ 0 w 333154"/>
              <a:gd name="connsiteY0" fmla="*/ 0 h 241005"/>
              <a:gd name="connsiteX1" fmla="*/ 184298 w 333154"/>
              <a:gd name="connsiteY1" fmla="*/ 163033 h 241005"/>
              <a:gd name="connsiteX2" fmla="*/ 198475 w 333154"/>
              <a:gd name="connsiteY2" fmla="*/ 184298 h 241005"/>
              <a:gd name="connsiteX3" fmla="*/ 226828 w 333154"/>
              <a:gd name="connsiteY3" fmla="*/ 191386 h 241005"/>
              <a:gd name="connsiteX4" fmla="*/ 248093 w 333154"/>
              <a:gd name="connsiteY4" fmla="*/ 198475 h 241005"/>
              <a:gd name="connsiteX5" fmla="*/ 269358 w 333154"/>
              <a:gd name="connsiteY5" fmla="*/ 212652 h 241005"/>
              <a:gd name="connsiteX6" fmla="*/ 311889 w 333154"/>
              <a:gd name="connsiteY6" fmla="*/ 226828 h 241005"/>
              <a:gd name="connsiteX7" fmla="*/ 333154 w 333154"/>
              <a:gd name="connsiteY7" fmla="*/ 241005 h 24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154" h="241005">
                <a:moveTo>
                  <a:pt x="0" y="0"/>
                </a:moveTo>
                <a:cubicBezTo>
                  <a:pt x="61433" y="54344"/>
                  <a:pt x="124194" y="107222"/>
                  <a:pt x="184298" y="163033"/>
                </a:cubicBezTo>
                <a:cubicBezTo>
                  <a:pt x="190541" y="168830"/>
                  <a:pt x="191387" y="179572"/>
                  <a:pt x="198475" y="184298"/>
                </a:cubicBezTo>
                <a:cubicBezTo>
                  <a:pt x="206581" y="189702"/>
                  <a:pt x="217461" y="188710"/>
                  <a:pt x="226828" y="191386"/>
                </a:cubicBezTo>
                <a:cubicBezTo>
                  <a:pt x="234012" y="193439"/>
                  <a:pt x="241410" y="195133"/>
                  <a:pt x="248093" y="198475"/>
                </a:cubicBezTo>
                <a:cubicBezTo>
                  <a:pt x="255713" y="202285"/>
                  <a:pt x="261573" y="209192"/>
                  <a:pt x="269358" y="212652"/>
                </a:cubicBezTo>
                <a:cubicBezTo>
                  <a:pt x="283014" y="218721"/>
                  <a:pt x="311889" y="226828"/>
                  <a:pt x="311889" y="226828"/>
                </a:cubicBezTo>
                <a:lnTo>
                  <a:pt x="333154" y="24100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16B1E16-9D73-4B64-8025-CD270C5F0149}"/>
              </a:ext>
            </a:extLst>
          </p:cNvPr>
          <p:cNvSpPr/>
          <p:nvPr/>
        </p:nvSpPr>
        <p:spPr>
          <a:xfrm>
            <a:off x="7371853" y="3395330"/>
            <a:ext cx="453710" cy="148856"/>
          </a:xfrm>
          <a:custGeom>
            <a:avLst/>
            <a:gdLst>
              <a:gd name="connsiteX0" fmla="*/ 453710 w 453710"/>
              <a:gd name="connsiteY0" fmla="*/ 0 h 148856"/>
              <a:gd name="connsiteX1" fmla="*/ 276500 w 453710"/>
              <a:gd name="connsiteY1" fmla="*/ 7089 h 148856"/>
              <a:gd name="connsiteX2" fmla="*/ 241059 w 453710"/>
              <a:gd name="connsiteY2" fmla="*/ 14177 h 148856"/>
              <a:gd name="connsiteX3" fmla="*/ 184352 w 453710"/>
              <a:gd name="connsiteY3" fmla="*/ 28354 h 148856"/>
              <a:gd name="connsiteX4" fmla="*/ 134733 w 453710"/>
              <a:gd name="connsiteY4" fmla="*/ 49619 h 148856"/>
              <a:gd name="connsiteX5" fmla="*/ 106380 w 453710"/>
              <a:gd name="connsiteY5" fmla="*/ 63796 h 148856"/>
              <a:gd name="connsiteX6" fmla="*/ 85114 w 453710"/>
              <a:gd name="connsiteY6" fmla="*/ 70884 h 148856"/>
              <a:gd name="connsiteX7" fmla="*/ 56761 w 453710"/>
              <a:gd name="connsiteY7" fmla="*/ 85061 h 148856"/>
              <a:gd name="connsiteX8" fmla="*/ 7142 w 453710"/>
              <a:gd name="connsiteY8" fmla="*/ 106326 h 148856"/>
              <a:gd name="connsiteX9" fmla="*/ 54 w 453710"/>
              <a:gd name="connsiteY9" fmla="*/ 148856 h 14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710" h="148856">
                <a:moveTo>
                  <a:pt x="453710" y="0"/>
                </a:moveTo>
                <a:cubicBezTo>
                  <a:pt x="394640" y="2363"/>
                  <a:pt x="335486" y="3157"/>
                  <a:pt x="276500" y="7089"/>
                </a:cubicBezTo>
                <a:cubicBezTo>
                  <a:pt x="264479" y="7890"/>
                  <a:pt x="252798" y="11468"/>
                  <a:pt x="241059" y="14177"/>
                </a:cubicBezTo>
                <a:cubicBezTo>
                  <a:pt x="222074" y="18558"/>
                  <a:pt x="201779" y="19641"/>
                  <a:pt x="184352" y="28354"/>
                </a:cubicBezTo>
                <a:cubicBezTo>
                  <a:pt x="90272" y="75391"/>
                  <a:pt x="207772" y="18315"/>
                  <a:pt x="134733" y="49619"/>
                </a:cubicBezTo>
                <a:cubicBezTo>
                  <a:pt x="125021" y="53782"/>
                  <a:pt x="116092" y="59634"/>
                  <a:pt x="106380" y="63796"/>
                </a:cubicBezTo>
                <a:cubicBezTo>
                  <a:pt x="99512" y="66739"/>
                  <a:pt x="91982" y="67941"/>
                  <a:pt x="85114" y="70884"/>
                </a:cubicBezTo>
                <a:cubicBezTo>
                  <a:pt x="75402" y="75046"/>
                  <a:pt x="66473" y="80899"/>
                  <a:pt x="56761" y="85061"/>
                </a:cubicBezTo>
                <a:cubicBezTo>
                  <a:pt x="-16258" y="116355"/>
                  <a:pt x="101195" y="59300"/>
                  <a:pt x="7142" y="106326"/>
                </a:cubicBezTo>
                <a:cubicBezTo>
                  <a:pt x="-1092" y="139264"/>
                  <a:pt x="54" y="124937"/>
                  <a:pt x="54" y="1488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F58FECB-21EE-4AF3-8083-30F41D1C1093}"/>
              </a:ext>
            </a:extLst>
          </p:cNvPr>
          <p:cNvSpPr/>
          <p:nvPr/>
        </p:nvSpPr>
        <p:spPr>
          <a:xfrm>
            <a:off x="7449879" y="4203405"/>
            <a:ext cx="893135" cy="184316"/>
          </a:xfrm>
          <a:custGeom>
            <a:avLst/>
            <a:gdLst>
              <a:gd name="connsiteX0" fmla="*/ 0 w 893135"/>
              <a:gd name="connsiteY0" fmla="*/ 120502 h 184316"/>
              <a:gd name="connsiteX1" fmla="*/ 49619 w 893135"/>
              <a:gd name="connsiteY1" fmla="*/ 127590 h 184316"/>
              <a:gd name="connsiteX2" fmla="*/ 141768 w 893135"/>
              <a:gd name="connsiteY2" fmla="*/ 134679 h 184316"/>
              <a:gd name="connsiteX3" fmla="*/ 163033 w 893135"/>
              <a:gd name="connsiteY3" fmla="*/ 148855 h 184316"/>
              <a:gd name="connsiteX4" fmla="*/ 233916 w 893135"/>
              <a:gd name="connsiteY4" fmla="*/ 155944 h 184316"/>
              <a:gd name="connsiteX5" fmla="*/ 375684 w 893135"/>
              <a:gd name="connsiteY5" fmla="*/ 170121 h 184316"/>
              <a:gd name="connsiteX6" fmla="*/ 411126 w 893135"/>
              <a:gd name="connsiteY6" fmla="*/ 177209 h 184316"/>
              <a:gd name="connsiteX7" fmla="*/ 687572 w 893135"/>
              <a:gd name="connsiteY7" fmla="*/ 177209 h 184316"/>
              <a:gd name="connsiteX8" fmla="*/ 737191 w 893135"/>
              <a:gd name="connsiteY8" fmla="*/ 163032 h 184316"/>
              <a:gd name="connsiteX9" fmla="*/ 786809 w 893135"/>
              <a:gd name="connsiteY9" fmla="*/ 148855 h 184316"/>
              <a:gd name="connsiteX10" fmla="*/ 808074 w 893135"/>
              <a:gd name="connsiteY10" fmla="*/ 127590 h 184316"/>
              <a:gd name="connsiteX11" fmla="*/ 836428 w 893135"/>
              <a:gd name="connsiteY11" fmla="*/ 106325 h 184316"/>
              <a:gd name="connsiteX12" fmla="*/ 843516 w 893135"/>
              <a:gd name="connsiteY12" fmla="*/ 85060 h 184316"/>
              <a:gd name="connsiteX13" fmla="*/ 871870 w 893135"/>
              <a:gd name="connsiteY13" fmla="*/ 42530 h 184316"/>
              <a:gd name="connsiteX14" fmla="*/ 886047 w 893135"/>
              <a:gd name="connsiteY14" fmla="*/ 21265 h 184316"/>
              <a:gd name="connsiteX15" fmla="*/ 893135 w 893135"/>
              <a:gd name="connsiteY15" fmla="*/ 0 h 18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3135" h="184316">
                <a:moveTo>
                  <a:pt x="0" y="120502"/>
                </a:moveTo>
                <a:cubicBezTo>
                  <a:pt x="16540" y="122865"/>
                  <a:pt x="32994" y="125928"/>
                  <a:pt x="49619" y="127590"/>
                </a:cubicBezTo>
                <a:cubicBezTo>
                  <a:pt x="80273" y="130655"/>
                  <a:pt x="111489" y="129002"/>
                  <a:pt x="141768" y="134679"/>
                </a:cubicBezTo>
                <a:cubicBezTo>
                  <a:pt x="150141" y="136249"/>
                  <a:pt x="154732" y="146939"/>
                  <a:pt x="163033" y="148855"/>
                </a:cubicBezTo>
                <a:cubicBezTo>
                  <a:pt x="186170" y="154194"/>
                  <a:pt x="210316" y="153322"/>
                  <a:pt x="233916" y="155944"/>
                </a:cubicBezTo>
                <a:cubicBezTo>
                  <a:pt x="361303" y="170098"/>
                  <a:pt x="208240" y="156166"/>
                  <a:pt x="375684" y="170121"/>
                </a:cubicBezTo>
                <a:cubicBezTo>
                  <a:pt x="387498" y="172484"/>
                  <a:pt x="399123" y="176165"/>
                  <a:pt x="411126" y="177209"/>
                </a:cubicBezTo>
                <a:cubicBezTo>
                  <a:pt x="546971" y="189021"/>
                  <a:pt x="544384" y="184027"/>
                  <a:pt x="687572" y="177209"/>
                </a:cubicBezTo>
                <a:lnTo>
                  <a:pt x="737191" y="163032"/>
                </a:lnTo>
                <a:cubicBezTo>
                  <a:pt x="786141" y="149682"/>
                  <a:pt x="746064" y="162438"/>
                  <a:pt x="786809" y="148855"/>
                </a:cubicBezTo>
                <a:cubicBezTo>
                  <a:pt x="793897" y="141767"/>
                  <a:pt x="800463" y="134114"/>
                  <a:pt x="808074" y="127590"/>
                </a:cubicBezTo>
                <a:cubicBezTo>
                  <a:pt x="817044" y="119902"/>
                  <a:pt x="828865" y="115401"/>
                  <a:pt x="836428" y="106325"/>
                </a:cubicBezTo>
                <a:cubicBezTo>
                  <a:pt x="841211" y="100585"/>
                  <a:pt x="839887" y="91591"/>
                  <a:pt x="843516" y="85060"/>
                </a:cubicBezTo>
                <a:cubicBezTo>
                  <a:pt x="851791" y="70166"/>
                  <a:pt x="862419" y="56707"/>
                  <a:pt x="871870" y="42530"/>
                </a:cubicBezTo>
                <a:lnTo>
                  <a:pt x="886047" y="21265"/>
                </a:lnTo>
                <a:lnTo>
                  <a:pt x="89313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6C1F439-7921-402B-8EFA-D31071DA0234}"/>
              </a:ext>
            </a:extLst>
          </p:cNvPr>
          <p:cNvSpPr/>
          <p:nvPr/>
        </p:nvSpPr>
        <p:spPr>
          <a:xfrm>
            <a:off x="6769395" y="3416595"/>
            <a:ext cx="836428" cy="1141228"/>
          </a:xfrm>
          <a:custGeom>
            <a:avLst/>
            <a:gdLst>
              <a:gd name="connsiteX0" fmla="*/ 836428 w 836428"/>
              <a:gd name="connsiteY0" fmla="*/ 0 h 1141228"/>
              <a:gd name="connsiteX1" fmla="*/ 765545 w 836428"/>
              <a:gd name="connsiteY1" fmla="*/ 42531 h 1141228"/>
              <a:gd name="connsiteX2" fmla="*/ 744279 w 836428"/>
              <a:gd name="connsiteY2" fmla="*/ 77972 h 1141228"/>
              <a:gd name="connsiteX3" fmla="*/ 723014 w 836428"/>
              <a:gd name="connsiteY3" fmla="*/ 92149 h 1141228"/>
              <a:gd name="connsiteX4" fmla="*/ 694661 w 836428"/>
              <a:gd name="connsiteY4" fmla="*/ 127591 h 1141228"/>
              <a:gd name="connsiteX5" fmla="*/ 666307 w 836428"/>
              <a:gd name="connsiteY5" fmla="*/ 177210 h 1141228"/>
              <a:gd name="connsiteX6" fmla="*/ 602512 w 836428"/>
              <a:gd name="connsiteY6" fmla="*/ 233917 h 1141228"/>
              <a:gd name="connsiteX7" fmla="*/ 574158 w 836428"/>
              <a:gd name="connsiteY7" fmla="*/ 262270 h 1141228"/>
              <a:gd name="connsiteX8" fmla="*/ 510363 w 836428"/>
              <a:gd name="connsiteY8" fmla="*/ 304800 h 1141228"/>
              <a:gd name="connsiteX9" fmla="*/ 489098 w 836428"/>
              <a:gd name="connsiteY9" fmla="*/ 326065 h 1141228"/>
              <a:gd name="connsiteX10" fmla="*/ 446568 w 836428"/>
              <a:gd name="connsiteY10" fmla="*/ 340242 h 1141228"/>
              <a:gd name="connsiteX11" fmla="*/ 411126 w 836428"/>
              <a:gd name="connsiteY11" fmla="*/ 361507 h 1141228"/>
              <a:gd name="connsiteX12" fmla="*/ 368596 w 836428"/>
              <a:gd name="connsiteY12" fmla="*/ 396949 h 1141228"/>
              <a:gd name="connsiteX13" fmla="*/ 354419 w 836428"/>
              <a:gd name="connsiteY13" fmla="*/ 418214 h 1141228"/>
              <a:gd name="connsiteX14" fmla="*/ 318977 w 836428"/>
              <a:gd name="connsiteY14" fmla="*/ 439479 h 1141228"/>
              <a:gd name="connsiteX15" fmla="*/ 269358 w 836428"/>
              <a:gd name="connsiteY15" fmla="*/ 524540 h 1141228"/>
              <a:gd name="connsiteX16" fmla="*/ 241005 w 836428"/>
              <a:gd name="connsiteY16" fmla="*/ 567070 h 1141228"/>
              <a:gd name="connsiteX17" fmla="*/ 219740 w 836428"/>
              <a:gd name="connsiteY17" fmla="*/ 637954 h 1141228"/>
              <a:gd name="connsiteX18" fmla="*/ 212652 w 836428"/>
              <a:gd name="connsiteY18" fmla="*/ 659219 h 1141228"/>
              <a:gd name="connsiteX19" fmla="*/ 191386 w 836428"/>
              <a:gd name="connsiteY19" fmla="*/ 737191 h 1141228"/>
              <a:gd name="connsiteX20" fmla="*/ 184298 w 836428"/>
              <a:gd name="connsiteY20" fmla="*/ 850605 h 1141228"/>
              <a:gd name="connsiteX21" fmla="*/ 177210 w 836428"/>
              <a:gd name="connsiteY21" fmla="*/ 914400 h 1141228"/>
              <a:gd name="connsiteX22" fmla="*/ 120503 w 836428"/>
              <a:gd name="connsiteY22" fmla="*/ 1027814 h 1141228"/>
              <a:gd name="connsiteX23" fmla="*/ 106326 w 836428"/>
              <a:gd name="connsiteY23" fmla="*/ 1049079 h 1141228"/>
              <a:gd name="connsiteX24" fmla="*/ 99238 w 836428"/>
              <a:gd name="connsiteY24" fmla="*/ 1070345 h 1141228"/>
              <a:gd name="connsiteX25" fmla="*/ 56707 w 836428"/>
              <a:gd name="connsiteY25" fmla="*/ 1098698 h 1141228"/>
              <a:gd name="connsiteX26" fmla="*/ 21265 w 836428"/>
              <a:gd name="connsiteY26" fmla="*/ 1134140 h 1141228"/>
              <a:gd name="connsiteX27" fmla="*/ 0 w 836428"/>
              <a:gd name="connsiteY27" fmla="*/ 1141228 h 114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36428" h="1141228">
                <a:moveTo>
                  <a:pt x="836428" y="0"/>
                </a:moveTo>
                <a:cubicBezTo>
                  <a:pt x="812800" y="14177"/>
                  <a:pt x="786580" y="24732"/>
                  <a:pt x="765545" y="42531"/>
                </a:cubicBezTo>
                <a:cubicBezTo>
                  <a:pt x="755028" y="51430"/>
                  <a:pt x="753245" y="67512"/>
                  <a:pt x="744279" y="77972"/>
                </a:cubicBezTo>
                <a:cubicBezTo>
                  <a:pt x="738735" y="84440"/>
                  <a:pt x="730102" y="87423"/>
                  <a:pt x="723014" y="92149"/>
                </a:cubicBezTo>
                <a:cubicBezTo>
                  <a:pt x="706091" y="142920"/>
                  <a:pt x="730285" y="84842"/>
                  <a:pt x="694661" y="127591"/>
                </a:cubicBezTo>
                <a:cubicBezTo>
                  <a:pt x="609106" y="230259"/>
                  <a:pt x="740820" y="93383"/>
                  <a:pt x="666307" y="177210"/>
                </a:cubicBezTo>
                <a:cubicBezTo>
                  <a:pt x="576916" y="277774"/>
                  <a:pt x="657811" y="186519"/>
                  <a:pt x="602512" y="233917"/>
                </a:cubicBezTo>
                <a:cubicBezTo>
                  <a:pt x="592364" y="242615"/>
                  <a:pt x="584752" y="254121"/>
                  <a:pt x="574158" y="262270"/>
                </a:cubicBezTo>
                <a:cubicBezTo>
                  <a:pt x="553901" y="277852"/>
                  <a:pt x="530809" y="289466"/>
                  <a:pt x="510363" y="304800"/>
                </a:cubicBezTo>
                <a:cubicBezTo>
                  <a:pt x="502343" y="310815"/>
                  <a:pt x="497861" y="321197"/>
                  <a:pt x="489098" y="326065"/>
                </a:cubicBezTo>
                <a:cubicBezTo>
                  <a:pt x="476035" y="333322"/>
                  <a:pt x="459382" y="332554"/>
                  <a:pt x="446568" y="340242"/>
                </a:cubicBezTo>
                <a:cubicBezTo>
                  <a:pt x="434754" y="347330"/>
                  <a:pt x="422809" y="354205"/>
                  <a:pt x="411126" y="361507"/>
                </a:cubicBezTo>
                <a:cubicBezTo>
                  <a:pt x="391733" y="373628"/>
                  <a:pt x="383868" y="378623"/>
                  <a:pt x="368596" y="396949"/>
                </a:cubicBezTo>
                <a:cubicBezTo>
                  <a:pt x="363142" y="403494"/>
                  <a:pt x="360887" y="412670"/>
                  <a:pt x="354419" y="418214"/>
                </a:cubicBezTo>
                <a:cubicBezTo>
                  <a:pt x="343958" y="427180"/>
                  <a:pt x="330791" y="432391"/>
                  <a:pt x="318977" y="439479"/>
                </a:cubicBezTo>
                <a:cubicBezTo>
                  <a:pt x="290091" y="497253"/>
                  <a:pt x="306506" y="468818"/>
                  <a:pt x="269358" y="524540"/>
                </a:cubicBezTo>
                <a:lnTo>
                  <a:pt x="241005" y="567070"/>
                </a:lnTo>
                <a:cubicBezTo>
                  <a:pt x="207323" y="668114"/>
                  <a:pt x="241160" y="562981"/>
                  <a:pt x="219740" y="637954"/>
                </a:cubicBezTo>
                <a:cubicBezTo>
                  <a:pt x="217687" y="645138"/>
                  <a:pt x="214618" y="652011"/>
                  <a:pt x="212652" y="659219"/>
                </a:cubicBezTo>
                <a:cubicBezTo>
                  <a:pt x="188674" y="747139"/>
                  <a:pt x="207701" y="688252"/>
                  <a:pt x="191386" y="737191"/>
                </a:cubicBezTo>
                <a:cubicBezTo>
                  <a:pt x="189023" y="774996"/>
                  <a:pt x="187318" y="812847"/>
                  <a:pt x="184298" y="850605"/>
                </a:cubicBezTo>
                <a:cubicBezTo>
                  <a:pt x="182592" y="871933"/>
                  <a:pt x="183088" y="893827"/>
                  <a:pt x="177210" y="914400"/>
                </a:cubicBezTo>
                <a:cubicBezTo>
                  <a:pt x="154893" y="992510"/>
                  <a:pt x="153402" y="981755"/>
                  <a:pt x="120503" y="1027814"/>
                </a:cubicBezTo>
                <a:cubicBezTo>
                  <a:pt x="115551" y="1034746"/>
                  <a:pt x="111052" y="1041991"/>
                  <a:pt x="106326" y="1049079"/>
                </a:cubicBezTo>
                <a:cubicBezTo>
                  <a:pt x="103963" y="1056168"/>
                  <a:pt x="103383" y="1064128"/>
                  <a:pt x="99238" y="1070345"/>
                </a:cubicBezTo>
                <a:cubicBezTo>
                  <a:pt x="84068" y="1093100"/>
                  <a:pt x="79001" y="1091267"/>
                  <a:pt x="56707" y="1098698"/>
                </a:cubicBezTo>
                <a:cubicBezTo>
                  <a:pt x="42530" y="1119964"/>
                  <a:pt x="44894" y="1122326"/>
                  <a:pt x="21265" y="1134140"/>
                </a:cubicBezTo>
                <a:cubicBezTo>
                  <a:pt x="14582" y="1137481"/>
                  <a:pt x="0" y="1141228"/>
                  <a:pt x="0" y="11412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3050765-50E0-41EE-BD6B-C165B4E9265F}"/>
              </a:ext>
            </a:extLst>
          </p:cNvPr>
          <p:cNvSpPr/>
          <p:nvPr/>
        </p:nvSpPr>
        <p:spPr>
          <a:xfrm>
            <a:off x="8569842" y="3714307"/>
            <a:ext cx="170121" cy="1070371"/>
          </a:xfrm>
          <a:custGeom>
            <a:avLst/>
            <a:gdLst>
              <a:gd name="connsiteX0" fmla="*/ 141767 w 170121"/>
              <a:gd name="connsiteY0" fmla="*/ 0 h 1070371"/>
              <a:gd name="connsiteX1" fmla="*/ 148856 w 170121"/>
              <a:gd name="connsiteY1" fmla="*/ 290623 h 1070371"/>
              <a:gd name="connsiteX2" fmla="*/ 155944 w 170121"/>
              <a:gd name="connsiteY2" fmla="*/ 333153 h 1070371"/>
              <a:gd name="connsiteX3" fmla="*/ 170121 w 170121"/>
              <a:gd name="connsiteY3" fmla="*/ 404037 h 1070371"/>
              <a:gd name="connsiteX4" fmla="*/ 155944 w 170121"/>
              <a:gd name="connsiteY4" fmla="*/ 623777 h 1070371"/>
              <a:gd name="connsiteX5" fmla="*/ 148856 w 170121"/>
              <a:gd name="connsiteY5" fmla="*/ 652130 h 1070371"/>
              <a:gd name="connsiteX6" fmla="*/ 134679 w 170121"/>
              <a:gd name="connsiteY6" fmla="*/ 715926 h 1070371"/>
              <a:gd name="connsiteX7" fmla="*/ 127591 w 170121"/>
              <a:gd name="connsiteY7" fmla="*/ 737191 h 1070371"/>
              <a:gd name="connsiteX8" fmla="*/ 113414 w 170121"/>
              <a:gd name="connsiteY8" fmla="*/ 808074 h 1070371"/>
              <a:gd name="connsiteX9" fmla="*/ 106325 w 170121"/>
              <a:gd name="connsiteY9" fmla="*/ 850605 h 1070371"/>
              <a:gd name="connsiteX10" fmla="*/ 77972 w 170121"/>
              <a:gd name="connsiteY10" fmla="*/ 949842 h 1070371"/>
              <a:gd name="connsiteX11" fmla="*/ 70884 w 170121"/>
              <a:gd name="connsiteY11" fmla="*/ 978195 h 1070371"/>
              <a:gd name="connsiteX12" fmla="*/ 28353 w 170121"/>
              <a:gd name="connsiteY12" fmla="*/ 1056167 h 1070371"/>
              <a:gd name="connsiteX13" fmla="*/ 0 w 170121"/>
              <a:gd name="connsiteY13" fmla="*/ 1070344 h 107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0121" h="1070371">
                <a:moveTo>
                  <a:pt x="141767" y="0"/>
                </a:moveTo>
                <a:cubicBezTo>
                  <a:pt x="144130" y="96874"/>
                  <a:pt x="144736" y="193807"/>
                  <a:pt x="148856" y="290623"/>
                </a:cubicBezTo>
                <a:cubicBezTo>
                  <a:pt x="149467" y="304982"/>
                  <a:pt x="153295" y="319027"/>
                  <a:pt x="155944" y="333153"/>
                </a:cubicBezTo>
                <a:cubicBezTo>
                  <a:pt x="160385" y="356836"/>
                  <a:pt x="165395" y="380409"/>
                  <a:pt x="170121" y="404037"/>
                </a:cubicBezTo>
                <a:cubicBezTo>
                  <a:pt x="165395" y="477284"/>
                  <a:pt x="162212" y="550646"/>
                  <a:pt x="155944" y="623777"/>
                </a:cubicBezTo>
                <a:cubicBezTo>
                  <a:pt x="155112" y="633483"/>
                  <a:pt x="150969" y="642620"/>
                  <a:pt x="148856" y="652130"/>
                </a:cubicBezTo>
                <a:cubicBezTo>
                  <a:pt x="141550" y="685005"/>
                  <a:pt x="143319" y="685684"/>
                  <a:pt x="134679" y="715926"/>
                </a:cubicBezTo>
                <a:cubicBezTo>
                  <a:pt x="132626" y="723110"/>
                  <a:pt x="129271" y="729911"/>
                  <a:pt x="127591" y="737191"/>
                </a:cubicBezTo>
                <a:cubicBezTo>
                  <a:pt x="122173" y="760670"/>
                  <a:pt x="117855" y="784391"/>
                  <a:pt x="113414" y="808074"/>
                </a:cubicBezTo>
                <a:cubicBezTo>
                  <a:pt x="110765" y="822200"/>
                  <a:pt x="109811" y="836662"/>
                  <a:pt x="106325" y="850605"/>
                </a:cubicBezTo>
                <a:cubicBezTo>
                  <a:pt x="97981" y="883980"/>
                  <a:pt x="86316" y="916466"/>
                  <a:pt x="77972" y="949842"/>
                </a:cubicBezTo>
                <a:cubicBezTo>
                  <a:pt x="75609" y="959293"/>
                  <a:pt x="74631" y="969203"/>
                  <a:pt x="70884" y="978195"/>
                </a:cubicBezTo>
                <a:cubicBezTo>
                  <a:pt x="70855" y="978264"/>
                  <a:pt x="41299" y="1043221"/>
                  <a:pt x="28353" y="1056167"/>
                </a:cubicBezTo>
                <a:cubicBezTo>
                  <a:pt x="12865" y="1071655"/>
                  <a:pt x="13460" y="1070344"/>
                  <a:pt x="0" y="1070344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3388257" y="2362950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말이 쉽지 임마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48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1619700" y="1771071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효율적으로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능률적으로 구현하는 방법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0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1619700" y="1771071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효율적으로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능률적으로 구현하는 방법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C7F1182E-BBDC-49B3-A6D3-4DC8DBE98CE5}"/>
              </a:ext>
            </a:extLst>
          </p:cNvPr>
          <p:cNvSpPr txBox="1">
            <a:spLocks/>
          </p:cNvSpPr>
          <p:nvPr/>
        </p:nvSpPr>
        <p:spPr>
          <a:xfrm>
            <a:off x="1607620" y="2391304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인간의 뇌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학습 과정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r>
              <a:rPr lang="ko-KR" altLang="en-US" sz="2000" dirty="0">
                <a:solidFill>
                  <a:schemeClr val="tx1"/>
                </a:solidFill>
              </a:rPr>
              <a:t>을 흉내내는 것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79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0B23EE-5B74-4C33-9FB1-D882A95C4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3"/>
          <a:stretch/>
        </p:blipFill>
        <p:spPr>
          <a:xfrm>
            <a:off x="1922220" y="468538"/>
            <a:ext cx="5299559" cy="3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5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0B23EE-5B74-4C33-9FB1-D882A95C4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3"/>
          <a:stretch/>
        </p:blipFill>
        <p:spPr>
          <a:xfrm>
            <a:off x="1922220" y="468538"/>
            <a:ext cx="5299559" cy="3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9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AE9CD-1CF7-4743-B691-621D691F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87" y="728990"/>
            <a:ext cx="6094026" cy="38876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0F5DD3-05C1-4972-9BBC-EE5366A1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72" y="698839"/>
            <a:ext cx="4274258" cy="3745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89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311BBE-D011-4E57-8D42-8F398596C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9"/>
          <a:stretch/>
        </p:blipFill>
        <p:spPr>
          <a:xfrm>
            <a:off x="1343826" y="509834"/>
            <a:ext cx="6155672" cy="41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이 </a:t>
            </a:r>
            <a:r>
              <a:rPr lang="ko-KR" altLang="en-US" sz="2800" dirty="0">
                <a:solidFill>
                  <a:srgbClr val="FF0000"/>
                </a:solidFill>
              </a:rPr>
              <a:t>뉴런</a:t>
            </a:r>
            <a:r>
              <a:rPr lang="ko-KR" altLang="en-US" sz="2800" dirty="0"/>
              <a:t>만 코드로 구현할 수 있다면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092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이 </a:t>
            </a:r>
            <a:r>
              <a:rPr lang="ko-KR" altLang="en-US" sz="2800" dirty="0">
                <a:solidFill>
                  <a:srgbClr val="FF0000"/>
                </a:solidFill>
              </a:rPr>
              <a:t>뉴런</a:t>
            </a:r>
            <a:r>
              <a:rPr lang="ko-KR" altLang="en-US" sz="2800" dirty="0"/>
              <a:t>을 코드로 구현하기엔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0663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67949-2FCA-4C6D-849C-C0FC2DEB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628650"/>
            <a:ext cx="6086475" cy="38862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350" y="1207660"/>
            <a:ext cx="5904600" cy="1159800"/>
          </a:xfrm>
        </p:spPr>
        <p:txBody>
          <a:bodyPr/>
          <a:lstStyle/>
          <a:p>
            <a:r>
              <a:rPr lang="ko-KR" altLang="en-US" sz="2000" dirty="0"/>
              <a:t>괜찮아 </a:t>
            </a:r>
            <a:r>
              <a:rPr lang="ko-KR" altLang="en-US" sz="2000" dirty="0" err="1"/>
              <a:t>만들어뒀어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335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라이브러리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Tensorflow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371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그래서</a:t>
            </a:r>
            <a:r>
              <a:rPr lang="en-US" altLang="ko-KR" sz="2800" dirty="0"/>
              <a:t> </a:t>
            </a:r>
            <a:r>
              <a:rPr lang="ko-KR" altLang="en-US" sz="2800" dirty="0"/>
              <a:t>우리가 배울 것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4157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2211589"/>
            <a:ext cx="5904600" cy="1159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지능</a:t>
            </a:r>
            <a:r>
              <a:rPr lang="en-US" altLang="ko-KR" sz="2800" dirty="0"/>
              <a:t>, </a:t>
            </a:r>
            <a:r>
              <a:rPr lang="ko-KR" altLang="en-US" sz="2800" dirty="0"/>
              <a:t>즉 </a:t>
            </a:r>
            <a:r>
              <a:rPr lang="ko-KR" altLang="en-US" sz="2800" dirty="0">
                <a:solidFill>
                  <a:srgbClr val="FF0000"/>
                </a:solidFill>
              </a:rPr>
              <a:t>학습</a:t>
            </a:r>
            <a:r>
              <a:rPr lang="ko-KR" altLang="en-US" sz="2800" dirty="0"/>
              <a:t>을</a:t>
            </a:r>
            <a:br>
              <a:rPr lang="en-US" altLang="ko-KR" sz="2800" dirty="0"/>
            </a:br>
            <a:r>
              <a:rPr lang="ko-KR" altLang="en-US" sz="2800" dirty="0">
                <a:solidFill>
                  <a:srgbClr val="FF0000"/>
                </a:solidFill>
              </a:rPr>
              <a:t>인공</a:t>
            </a:r>
            <a:r>
              <a:rPr lang="ko-KR" altLang="en-US" sz="2800" dirty="0"/>
              <a:t>적으로 구현하는 이론과</a:t>
            </a:r>
            <a:br>
              <a:rPr lang="en-US" altLang="ko-KR" sz="2800" dirty="0"/>
            </a:br>
            <a:r>
              <a:rPr lang="ko-KR" altLang="en-US" sz="2800" dirty="0">
                <a:solidFill>
                  <a:srgbClr val="FF0000"/>
                </a:solidFill>
              </a:rPr>
              <a:t>라이브러리</a:t>
            </a:r>
            <a:r>
              <a:rPr lang="ko-KR" altLang="en-US" sz="2800" dirty="0"/>
              <a:t>로 구현하는 방법</a:t>
            </a:r>
          </a:p>
        </p:txBody>
      </p:sp>
    </p:spTree>
    <p:extLst>
      <p:ext uri="{BB962C8B-B14F-4D97-AF65-F5344CB8AC3E}">
        <p14:creationId xmlns:p14="http://schemas.microsoft.com/office/powerpoint/2010/main" val="3137641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아 근데</a:t>
            </a:r>
            <a:r>
              <a:rPr lang="en-US" altLang="ko-KR" sz="2800" dirty="0"/>
              <a:t>, </a:t>
            </a:r>
            <a:r>
              <a:rPr lang="ko-KR" altLang="en-US" sz="2800" dirty="0"/>
              <a:t>그전에 </a:t>
            </a:r>
            <a:r>
              <a:rPr lang="en-US" altLang="ko-KR" sz="2800" dirty="0"/>
              <a:t>10</a:t>
            </a:r>
            <a:r>
              <a:rPr lang="ko-KR" altLang="en-US" sz="2800" dirty="0"/>
              <a:t>분만 </a:t>
            </a:r>
            <a:r>
              <a:rPr lang="ko-KR" altLang="en-US" sz="2800" dirty="0" err="1"/>
              <a:t>고리따분할게요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0189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1026" name="Picture 2" descr="그라데이션">
            <a:extLst>
              <a:ext uri="{FF2B5EF4-FFF2-40B4-BE49-F238E27FC236}">
                <a16:creationId xmlns:a16="http://schemas.microsoft.com/office/drawing/2014/main" id="{FF4AEC42-114C-4888-BB94-42C664E58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9E9903-B584-45AC-9F84-51E69D062AD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91729"/>
            <a:ext cx="1607419" cy="1607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2918C-C56A-473B-91F5-E5B9307B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1630167"/>
            <a:ext cx="1607419" cy="16074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48B98C-C024-42AE-978D-7888215EF3F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3237586"/>
            <a:ext cx="1607419" cy="160741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EBC85-4EA6-4C1E-8C9E-B98C891C7890}"/>
              </a:ext>
            </a:extLst>
          </p:cNvPr>
          <p:cNvGrpSpPr/>
          <p:nvPr/>
        </p:nvGrpSpPr>
        <p:grpSpPr>
          <a:xfrm rot="10800000">
            <a:off x="7399178" y="195111"/>
            <a:ext cx="1607419" cy="4753276"/>
            <a:chOff x="152400" y="152400"/>
            <a:chExt cx="1607419" cy="475327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BCF920-8108-4CD9-B11C-70E58193B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152400"/>
              <a:ext cx="1607419" cy="16074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FA8F471-03DC-47B3-848B-64A6F204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1690838"/>
              <a:ext cx="1607419" cy="160741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57859D-E303-4500-9155-13CC7736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3298257"/>
              <a:ext cx="1607419" cy="1607419"/>
            </a:xfrm>
            <a:prstGeom prst="rect">
              <a:avLst/>
            </a:prstGeom>
          </p:spPr>
        </p:pic>
      </p:grpSp>
      <p:sp>
        <p:nvSpPr>
          <p:cNvPr id="28" name="폭발: 8pt 27">
            <a:extLst>
              <a:ext uri="{FF2B5EF4-FFF2-40B4-BE49-F238E27FC236}">
                <a16:creationId xmlns:a16="http://schemas.microsoft.com/office/drawing/2014/main" id="{2B718B6C-F073-485C-92B8-6F832A51AAB4}"/>
              </a:ext>
            </a:extLst>
          </p:cNvPr>
          <p:cNvSpPr/>
          <p:nvPr/>
        </p:nvSpPr>
        <p:spPr>
          <a:xfrm>
            <a:off x="1549667" y="-221199"/>
            <a:ext cx="3022332" cy="258358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데단</a:t>
            </a:r>
            <a:r>
              <a:rPr lang="en-US" altLang="ko-KR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!</a:t>
            </a: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정말 </a:t>
            </a:r>
            <a:r>
              <a:rPr lang="ko-KR" altLang="en-US" sz="18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우와해</a:t>
            </a:r>
            <a:r>
              <a:rPr lang="en-US" altLang="ko-KR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~</a:t>
            </a:r>
            <a:endParaRPr lang="ko-KR" altLang="en-US" sz="18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1" name="제목 3">
            <a:extLst>
              <a:ext uri="{FF2B5EF4-FFF2-40B4-BE49-F238E27FC236}">
                <a16:creationId xmlns:a16="http://schemas.microsoft.com/office/drawing/2014/main" id="{183F9258-C1DD-483D-97C7-324E3CF9C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693088"/>
            <a:ext cx="6478771" cy="1159800"/>
          </a:xfrm>
        </p:spPr>
        <p:txBody>
          <a:bodyPr/>
          <a:lstStyle/>
          <a:p>
            <a:r>
              <a:rPr lang="ko-KR" altLang="en-US" sz="3200" b="1" dirty="0"/>
              <a:t>인공지능의 역사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E5FCD79-8BE7-4C57-B8B8-39FFD07EB0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9" r="25254"/>
          <a:stretch/>
        </p:blipFill>
        <p:spPr>
          <a:xfrm>
            <a:off x="2182512" y="3425478"/>
            <a:ext cx="1049154" cy="1592893"/>
          </a:xfrm>
          <a:prstGeom prst="rect">
            <a:avLst/>
          </a:prstGeom>
        </p:spPr>
      </p:pic>
      <p:sp>
        <p:nvSpPr>
          <p:cNvPr id="34" name="제목 3">
            <a:extLst>
              <a:ext uri="{FF2B5EF4-FFF2-40B4-BE49-F238E27FC236}">
                <a16:creationId xmlns:a16="http://schemas.microsoft.com/office/drawing/2014/main" id="{10604CC7-7B15-42B2-B9F2-365C9A2FB700}"/>
              </a:ext>
            </a:extLst>
          </p:cNvPr>
          <p:cNvSpPr txBox="1">
            <a:spLocks/>
          </p:cNvSpPr>
          <p:nvPr/>
        </p:nvSpPr>
        <p:spPr>
          <a:xfrm>
            <a:off x="679776" y="2817236"/>
            <a:ext cx="64787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400" b="1" dirty="0">
                <a:latin typeface="+mj-ea"/>
                <a:ea typeface="+mj-ea"/>
              </a:rPr>
              <a:t>윙</a:t>
            </a:r>
            <a:r>
              <a:rPr lang="en-US" altLang="ko-KR" sz="2400" b="1" dirty="0">
                <a:latin typeface="+mj-ea"/>
                <a:ea typeface="+mj-ea"/>
              </a:rPr>
              <a:t>~~</a:t>
            </a:r>
            <a:r>
              <a:rPr lang="ko-KR" altLang="en-US" sz="2400" b="1" dirty="0">
                <a:latin typeface="+mj-ea"/>
                <a:ea typeface="+mj-ea"/>
              </a:rPr>
              <a:t>치키</a:t>
            </a:r>
            <a:r>
              <a:rPr lang="en-US" altLang="ko-KR" sz="2400" b="1" dirty="0">
                <a:latin typeface="+mj-ea"/>
                <a:ea typeface="+mj-ea"/>
              </a:rPr>
              <a:t>,,^^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441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4EC230-E405-415E-A804-68A28ECCC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74"/>
            <a:ext cx="9144000" cy="46973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BC524E-8E88-4EB5-A264-B81AAE9272B7}"/>
              </a:ext>
            </a:extLst>
          </p:cNvPr>
          <p:cNvSpPr/>
          <p:nvPr/>
        </p:nvSpPr>
        <p:spPr>
          <a:xfrm>
            <a:off x="847023" y="1973179"/>
            <a:ext cx="8296977" cy="115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00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인공지능 발전의 길목</a:t>
            </a:r>
            <a:r>
              <a:rPr lang="en-US" altLang="ko-KR" sz="2800" dirty="0"/>
              <a:t>, </a:t>
            </a:r>
            <a:r>
              <a:rPr lang="ko-KR" altLang="en-US" sz="2800" dirty="0"/>
              <a:t>전문가 시스템</a:t>
            </a:r>
          </a:p>
        </p:txBody>
      </p:sp>
    </p:spTree>
    <p:extLst>
      <p:ext uri="{BB962C8B-B14F-4D97-AF65-F5344CB8AC3E}">
        <p14:creationId xmlns:p14="http://schemas.microsoft.com/office/powerpoint/2010/main" val="4011196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인공지능 발전의 길목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전문가</a:t>
            </a:r>
            <a:r>
              <a:rPr lang="ko-KR" altLang="en-US" sz="2800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24835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특정 분야에 통달한 사람들</a:t>
            </a:r>
          </a:p>
        </p:txBody>
      </p:sp>
    </p:spTree>
    <p:extLst>
      <p:ext uri="{BB962C8B-B14F-4D97-AF65-F5344CB8AC3E}">
        <p14:creationId xmlns:p14="http://schemas.microsoft.com/office/powerpoint/2010/main" val="2106986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400" dirty="0"/>
              <a:t>특정 분야에 통달하는 </a:t>
            </a:r>
            <a:r>
              <a:rPr lang="en-US" altLang="ko-KR" sz="2400" dirty="0">
                <a:solidFill>
                  <a:srgbClr val="FF0000"/>
                </a:solidFill>
              </a:rPr>
              <a:t>Rule</a:t>
            </a:r>
            <a:r>
              <a:rPr lang="ko-KR" altLang="en-US" sz="2400" dirty="0"/>
              <a:t>을 내장한 시스템</a:t>
            </a:r>
          </a:p>
        </p:txBody>
      </p:sp>
    </p:spTree>
    <p:extLst>
      <p:ext uri="{BB962C8B-B14F-4D97-AF65-F5344CB8AC3E}">
        <p14:creationId xmlns:p14="http://schemas.microsoft.com/office/powerpoint/2010/main" val="1932444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CDD38-C715-4683-B095-BAF7E469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" y="1006159"/>
            <a:ext cx="8181474" cy="31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2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08A4B-E45C-4779-9F70-0A111680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72" y="411477"/>
            <a:ext cx="5561156" cy="40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9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511E4-770E-4E71-8C88-65B7EC56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12" y="437933"/>
            <a:ext cx="4942103" cy="40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B075C-080D-4B45-B385-B2A6BD4BB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3" y="1100138"/>
            <a:ext cx="8269851" cy="27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1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01F90-DCE6-4DEE-AA34-6CC6D0D8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1314479" y="1366787"/>
            <a:ext cx="6515041" cy="27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4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01F90-DCE6-4DEE-AA34-6CC6D0D8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1314479" y="1366787"/>
            <a:ext cx="6515041" cy="27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B251C-DAA6-4258-BB6A-065B917B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72" y="828453"/>
            <a:ext cx="4873256" cy="32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7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400" dirty="0"/>
              <a:t>한정된 전문 영역밖에 적용할 수 없음</a:t>
            </a:r>
            <a:br>
              <a:rPr lang="en-US" altLang="ko-KR" sz="2400" dirty="0"/>
            </a:br>
            <a:r>
              <a:rPr lang="ko-KR" altLang="en-US" sz="2400" dirty="0"/>
              <a:t>다양하고 변화되는 조건에서 추론할 수 없음</a:t>
            </a:r>
          </a:p>
        </p:txBody>
      </p:sp>
    </p:spTree>
    <p:extLst>
      <p:ext uri="{BB962C8B-B14F-4D97-AF65-F5344CB8AC3E}">
        <p14:creationId xmlns:p14="http://schemas.microsoft.com/office/powerpoint/2010/main" val="2320083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6B8CC-EB4F-480E-BE25-3C0CA591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2" y="223186"/>
            <a:ext cx="7571996" cy="46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6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F03A5-9E90-43F5-A8CA-3305518F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82"/>
            <a:ext cx="9144000" cy="4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48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963D50-1636-4DBF-9778-4FEC0BCF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29B27-9BDB-48DA-99AF-A2FB00AF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94" y="0"/>
            <a:ext cx="7629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스스로 </a:t>
            </a:r>
            <a:r>
              <a:rPr lang="ko-KR" altLang="en-US" sz="2800" dirty="0">
                <a:solidFill>
                  <a:srgbClr val="FF0000"/>
                </a:solidFill>
              </a:rPr>
              <a:t>생각</a:t>
            </a:r>
            <a:r>
              <a:rPr lang="ko-KR" altLang="en-US" sz="2800" dirty="0"/>
              <a:t>하면</a:t>
            </a:r>
            <a:r>
              <a:rPr lang="en-US" altLang="ko-KR" sz="2800" dirty="0"/>
              <a:t> </a:t>
            </a:r>
            <a:r>
              <a:rPr lang="ko-KR" altLang="en-US" sz="2800" dirty="0"/>
              <a:t>지능이 있다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97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그럼 </a:t>
            </a:r>
            <a:r>
              <a:rPr lang="ko-KR" altLang="en-US" sz="2800" dirty="0">
                <a:solidFill>
                  <a:srgbClr val="FF0000"/>
                </a:solidFill>
              </a:rPr>
              <a:t>생각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33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619700" y="226700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“reaction” == “intelligence” 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312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515</Words>
  <Application>Microsoft Office PowerPoint</Application>
  <PresentationFormat>화면 슬라이드 쇼(16:9)</PresentationFormat>
  <Paragraphs>121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궁서</vt:lpstr>
      <vt:lpstr>PT Serif</vt:lpstr>
      <vt:lpstr>Arial</vt:lpstr>
      <vt:lpstr>맑은 고딕</vt:lpstr>
      <vt:lpstr>Playfair Display</vt:lpstr>
      <vt:lpstr>Portia template</vt:lpstr>
      <vt:lpstr>#2. 우리의 목표 지능, 우리가 배울 인공 </vt:lpstr>
      <vt:lpstr>인공 지능</vt:lpstr>
      <vt:lpstr>인공 지능</vt:lpstr>
      <vt:lpstr>지능은 뭐지?</vt:lpstr>
      <vt:lpstr>지능은 뭐지?</vt:lpstr>
      <vt:lpstr>PowerPoint 프레젠테이션</vt:lpstr>
      <vt:lpstr>스스로 생각하면 지능이 있다?</vt:lpstr>
      <vt:lpstr>그럼 생각은 뭐지?</vt:lpstr>
      <vt:lpstr>외부의 자극에 반응?</vt:lpstr>
      <vt:lpstr>PowerPoint 프레젠테이션</vt:lpstr>
      <vt:lpstr>외부의 자극에 반응?</vt:lpstr>
      <vt:lpstr>외부의 원인에 결과?</vt:lpstr>
      <vt:lpstr>외부의 파라미터에 output?</vt:lpstr>
      <vt:lpstr>함수가 인공지능이 아닌 것처럼, 어떤 원인에 대해 복잡한 계산 끝에 결론을 내렸다고 해서 “지능”이 있다고 말할 수는 없다.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돼지와는 다르니, 지능이 없다고 할 수 있나?</vt:lpstr>
      <vt:lpstr>No! 완벽한 결과는 아닐지라도, 발전하고 있다!!</vt:lpstr>
      <vt:lpstr>점점 더 정답에 가까워지고 있다!</vt:lpstr>
      <vt:lpstr>학습하고있다!</vt:lpstr>
      <vt:lpstr>지능은 뭐지?</vt:lpstr>
      <vt:lpstr>Deep Learning</vt:lpstr>
      <vt:lpstr>그래서, 우리가 배울 인공지능은?</vt:lpstr>
      <vt:lpstr>외부의 자극에 반응?</vt:lpstr>
      <vt:lpstr>외부의 자극에 반응?</vt:lpstr>
      <vt:lpstr>외부의 자극에 반응?</vt:lpstr>
      <vt:lpstr>외부의 원인에 결과?</vt:lpstr>
      <vt:lpstr>외부의 원인에 결과?</vt:lpstr>
      <vt:lpstr>INPUT에 대해  점차 정답에 가까운 F(X)를 만드는  FUNCTION F 만들기</vt:lpstr>
      <vt:lpstr>INPUT에 대해  점차 정답에 가까운 F(X)를 만드는  FUNCTION F 만들기</vt:lpstr>
      <vt:lpstr>INPUT에 대해  점차 정답에 가까운 F(X)를 만드는  FUNCTION F 만들기</vt:lpstr>
      <vt:lpstr>INPUT에 대해  점차 정답에 가까운 F(X)를 만드는  FUNCTION F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 뉴런만 코드로 구현할 수 있다면..</vt:lpstr>
      <vt:lpstr>이 뉴런을 코드로 구현하기엔..</vt:lpstr>
      <vt:lpstr>괜찮아 만들어뒀어</vt:lpstr>
      <vt:lpstr>라이브러리, Tensorflow!</vt:lpstr>
      <vt:lpstr>그래서 우리가 배울 것?</vt:lpstr>
      <vt:lpstr>지능, 즉 학습을 인공적으로 구현하는 이론과 라이브러리로 구현하는 방법</vt:lpstr>
      <vt:lpstr>아 근데, 그전에 10분만 고리따분할게요</vt:lpstr>
      <vt:lpstr>인공지능의 역사</vt:lpstr>
      <vt:lpstr>PowerPoint 프레젠테이션</vt:lpstr>
      <vt:lpstr>인공지능 발전의 길목, 전문가 시스템</vt:lpstr>
      <vt:lpstr>인공지능 발전의 길목, 전문가 시스템</vt:lpstr>
      <vt:lpstr>특정 분야에 통달한 사람들</vt:lpstr>
      <vt:lpstr>특정 분야에 통달하는 Rule을 내장한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한정된 전문 영역밖에 적용할 수 없음 다양하고 변화되는 조건에서 추론할 수 없음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기초 다지기</dc:title>
  <cp:lastModifiedBy>minchul</cp:lastModifiedBy>
  <cp:revision>92</cp:revision>
  <dcterms:modified xsi:type="dcterms:W3CDTF">2020-10-11T11:56:22Z</dcterms:modified>
</cp:coreProperties>
</file>